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6e8bc57ae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6e8bc57a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90c19ac71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90c19ac71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6e8bc57ae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6e8bc57a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6e8bc57ae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6e8bc57ae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917fd90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917fd90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917fd903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917fd903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917fd903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917fd903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917fd903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917fd903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917fd903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917fd903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922375f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922375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6e8bc57a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6e8bc57a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922375f9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922375f9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6e8bc57ae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6e8bc57ae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6e8bc57a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6e8bc57a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6e8bc57a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6e8bc57a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6e8bc57a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6e8bc57a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6e8bc57ae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6e8bc57ae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8ffdb521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8ffdb521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9097072b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9097072b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skymind.ai/wiki/deep-reinforcement-learning#neural" TargetMode="External"/><Relationship Id="rId4" Type="http://schemas.openxmlformats.org/officeDocument/2006/relationships/hyperlink" Target="https://towardsdatascience.com/reinforcement-learning-101-e24b50e1d292" TargetMode="External"/><Relationship Id="rId5" Type="http://schemas.openxmlformats.org/officeDocument/2006/relationships/hyperlink" Target="https://medium.com/@gabogarza/deep-reinforcement-learning-policy-gradients-8f6df70404e6" TargetMode="External"/><Relationship Id="rId6" Type="http://schemas.openxmlformats.org/officeDocument/2006/relationships/hyperlink" Target="https://medium.com/@jonathan_hui/rl-reinforcement-learning-algorithms-quick-overview-6bf69736694d" TargetMode="External"/><Relationship Id="rId7" Type="http://schemas.openxmlformats.org/officeDocument/2006/relationships/hyperlink" Target="https://medium.freecodecamp.org/an-introduction-to-policy-gradients-with-cartpole-and-doom-495b5ef2207f" TargetMode="External"/><Relationship Id="rId8" Type="http://schemas.openxmlformats.org/officeDocument/2006/relationships/hyperlink" Target="https://arxiv.org/pdf/1707.06347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gif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Reinforcement Learning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Travis Klipp, Evan Walker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Policy Gradient Methods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Estimates the probability of each action at each step with the goal of maximizing the overall reward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Uses neural networks to estimate the policy/weights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Input is the current state, output is the set of probabilities associated with the various actions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</a:pPr>
            <a:r>
              <a:rPr lang="en"/>
              <a:t>Calculate expected discounted reward over a given horizon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Weights are obtained based on the reward of the action. Want to update the weight vector of the neural network along the gradient of increasing the award.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750" y="3390925"/>
            <a:ext cx="4624426" cy="153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Policy Gradient Methods Cont.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Advantages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Very stable, good convergence properties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Can learn stochastic policies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More effective than Q Learning in high dimensional action Spaces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Disadvantage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Converges to local minima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Common Policy Gradient Methods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Finite Difference, Likelihood Ratio, Natural Policy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 rotWithShape="1">
          <a:blip r:embed="rId3">
            <a:alphaModFix/>
          </a:blip>
          <a:srcRect b="6550" l="0" r="0" t="0"/>
          <a:stretch/>
        </p:blipFill>
        <p:spPr>
          <a:xfrm>
            <a:off x="311700" y="1082450"/>
            <a:ext cx="4414500" cy="367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Common Algorithms</a:t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Monte Carlo Tree Search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Actor-Critic Algorithm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Deep Deterministic Policy Gradients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Proximal Policy Optimization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Proximal Policy Optimization Example</a:t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PPO is a family of policy optimization methods that use multiple epochs of stochastic gradient ascent to perform each policy update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PPO updates its policy conservatively in order to avoid adverse effects on its performance from one policy update to the next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PPO turns the divergence between the updated policy and the previous policy into a penalty term and uses it to optimize future policy selection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methods will use this divergence between the updated and previous policies as a learning rate, discount factor, etc.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PPO Example Cont: AWS Deepracer</a:t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102147" cy="3416402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Mini self-driving car created by AWS, train reinforcement learning algorithms online using Python/Tensorflow/AWS Sagemaker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Simulate in a virtual environment using a pre-made track, train model, load model into the car and calibrate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Algorithm recommended is the PPO algorithm, users can modify the algorithm, neural net hyperparameters, and create custom reward function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Compete with other racers globally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Deepracer: First Attempt</a:t>
            </a:r>
            <a:endParaRPr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Created custom reward function that penalized “zig zag” steering, moderately rewarded staying on the road, and increased speed to medium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Number of experience episodes between each policy-updating iteration to 20</a:t>
            </a:r>
            <a:endParaRPr/>
          </a:p>
        </p:txBody>
      </p:sp>
      <p:sp>
        <p:nvSpPr>
          <p:cNvPr id="155" name="Google Shape;155;p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8400" y="1078100"/>
            <a:ext cx="4229100" cy="37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Deepracer: First Attempt Results</a:t>
            </a:r>
            <a:endParaRPr/>
          </a:p>
        </p:txBody>
      </p: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Max reward obtained was 141 units, did not appear to reach convergence, only trained for one hour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tested for 3 separate trials, the car completed each lap successfully averaging around 30 seconds</a:t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86425"/>
            <a:ext cx="9143999" cy="158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Deepracer: Second Attempt</a:t>
            </a:r>
            <a:endParaRPr/>
          </a:p>
        </p:txBody>
      </p:sp>
      <p:sp>
        <p:nvSpPr>
          <p:cNvPr id="169" name="Google Shape;169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Created a reward function that still rewarded staying on the road and penalized zig-zag steering, but also increased the speed and rewarded the progress percent. The further along the car completed the lap, the heavier the reward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Trained for a longer period of time, increased gradient descent batch size</a:t>
            </a:r>
            <a:endParaRPr/>
          </a:p>
        </p:txBody>
      </p:sp>
      <p:pic>
        <p:nvPicPr>
          <p:cNvPr id="171" name="Google Shape;1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950" y="1152475"/>
            <a:ext cx="3707400" cy="371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Deepracer: Second Attempt Results</a:t>
            </a:r>
            <a:endParaRPr/>
          </a:p>
        </p:txBody>
      </p:sp>
      <p:sp>
        <p:nvSpPr>
          <p:cNvPr id="177" name="Google Shape;177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Completed 4 laps 10 seconds faster than the previous model, but failed for one lap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Appeared to start to reach convergence near the end of training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increased speed likely caused the instability</a:t>
            </a:r>
            <a:endParaRPr/>
          </a:p>
        </p:txBody>
      </p:sp>
      <p:pic>
        <p:nvPicPr>
          <p:cNvPr id="178" name="Google Shape;1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62071"/>
            <a:ext cx="9143999" cy="1355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84" name="Google Shape;184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Aggarwal. </a:t>
            </a:r>
            <a:r>
              <a:rPr i="1" lang="en"/>
              <a:t>Neural Networks and Deep Learning</a:t>
            </a:r>
            <a:r>
              <a:rPr lang="en"/>
              <a:t>. Springer, 2018.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i="1" lang="en"/>
              <a:t>A Beginner’s Guide to Deep Reinforcement Learning</a:t>
            </a:r>
            <a:r>
              <a:rPr lang="en"/>
              <a:t>.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https://skymind.ai/wiki/deep-reinforcement-learning#neural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i="1" lang="en"/>
              <a:t>Reinforcement Learning 101.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https://towardsdatascience.com/reinforcement-learning-101-e24b50e1d292</a:t>
            </a: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i="1" lang="en"/>
              <a:t>Deep Reinforcement Learning--Policy Gradients--Lunar Lander. </a:t>
            </a:r>
            <a:r>
              <a:rPr lang="en" sz="1100" u="sng">
                <a:solidFill>
                  <a:schemeClr val="hlink"/>
                </a:solidFill>
                <a:hlinkClick r:id="rId5"/>
              </a:rPr>
              <a:t>https://medium.com/@gabogarza/deep-reinforcement-learning-policy-gradients-8f6df70404e6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i="1" lang="en"/>
              <a:t>Reinforcement Learning Algorithms--Quick Overview. </a:t>
            </a:r>
            <a:r>
              <a:rPr lang="en" sz="1100" u="sng">
                <a:solidFill>
                  <a:schemeClr val="hlink"/>
                </a:solidFill>
                <a:hlinkClick r:id="rId6"/>
              </a:rPr>
              <a:t>https://medium.com/@jonathan_hui/rl-reinforcement-learning-algorithms-quick-overview-6bf69736694d</a:t>
            </a: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i="1" lang="en"/>
              <a:t>An Introduction to Policy Gradients with Cartpole and Doom. </a:t>
            </a:r>
            <a:r>
              <a:rPr lang="en" sz="1100" u="sng">
                <a:solidFill>
                  <a:schemeClr val="hlink"/>
                </a:solidFill>
                <a:hlinkClick r:id="rId7"/>
              </a:rPr>
              <a:t>https://medium.freecodecamp.org/an-introduction-to-policy-gradients-with-cartpole-and-doom-495b5ef2207f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i="1" lang="en"/>
              <a:t>Proximal Policy Optimization Algorithms. </a:t>
            </a:r>
            <a:r>
              <a:rPr lang="en" sz="1100" u="sng">
                <a:solidFill>
                  <a:schemeClr val="hlink"/>
                </a:solidFill>
                <a:hlinkClick r:id="rId8"/>
              </a:rPr>
              <a:t>https://arxiv.org/pdf/1707.06347.pdf</a:t>
            </a: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i="1" lang="en"/>
              <a:t>AWS Deepracer Developer Guide. docs.aws.amazon.com/deepracer/</a:t>
            </a:r>
            <a:endParaRPr i="1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Reinforcement Learning Intro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is Reinforcement Learning?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Trial and error interactions within an environment to maximize “reward”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Artificial Intelligence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Framework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Agents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Environment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Reward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Action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Policy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7750" y="1152475"/>
            <a:ext cx="4585125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 Function</a:t>
            </a:r>
            <a:endParaRPr/>
          </a:p>
        </p:txBody>
      </p:sp>
      <p:sp>
        <p:nvSpPr>
          <p:cNvPr id="190" name="Google Shape;19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2200" y="1152475"/>
            <a:ext cx="4667250" cy="348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Notable Examples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effectLst>
            <a:reflection blurRad="0" dir="5400000" dist="38100" endA="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260301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Stateless Algorithms: Multi-Armed Bandits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Naive Algorithm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Action with highest payoff used forever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𝝐-Greedy Algorithm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 best strategy as soon as possible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Upper Bounding Methods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More optimistic view, using statistical upper bounds on the payoff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Reinforcement Learning with States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575" y="1276725"/>
            <a:ext cx="7620000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of Reinforcement Learning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Credit-assignment problem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RL system may have a very large number of states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Trade-off between exploration and exploitation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Inability to gather sufficient data in real settings beyond simulated environments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 Learning Algorithm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model-free form of Reinforcement Learning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Provides agents with the capability of learning to act optimally through the consequences of actions under different environmental circumstances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Q-value is the expected discounted reward for executing action </a:t>
            </a:r>
            <a:r>
              <a:rPr i="1" lang="en"/>
              <a:t>a</a:t>
            </a:r>
            <a:r>
              <a:rPr lang="en"/>
              <a:t> at state </a:t>
            </a:r>
            <a:r>
              <a:rPr i="1" lang="en"/>
              <a:t>s</a:t>
            </a:r>
            <a:r>
              <a:rPr lang="en"/>
              <a:t> and following policy </a:t>
            </a:r>
            <a:r>
              <a:rPr i="1" lang="en"/>
              <a:t>π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Q-Learning looks for the maximized reward to determine its next action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500" y="3308873"/>
            <a:ext cx="7589001" cy="154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73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SARSA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“State-Action-Reward-State-Action”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Similar to Q-Learning, although the maximized future reward for the next state is not necessarily used when updating the Q-value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Instead, the next action, and therefore reward, are selected using the same policy that determined our previous action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1500"/>
              <a:t>Where s_t and a_t are the original state and action, and s_(t+1) and a are the new state-action pair</a:t>
            </a:r>
            <a:endParaRPr i="1"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 sz="1550"/>
              <a:t>Alpha is our learning rate (between 0 and 1), and rho is our discount factor (between 0 and 1)</a:t>
            </a:r>
            <a:endParaRPr i="1" sz="1550"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1525" y="3048075"/>
            <a:ext cx="6329649" cy="63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02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Q-Learning vs. SARSA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974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									</a:t>
            </a:r>
            <a:r>
              <a:rPr i="1" lang="en" sz="1300"/>
              <a:t>SARSA achieves a higher average reward per trial</a:t>
            </a:r>
            <a:endParaRPr i="1" sz="13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Object S needs to get to block G. Object S is rewarded -100 points for falling off the cliff, and -1 point for taking the longest route on the top row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Q-Learning will take the “optimal path” along the cliff for maximized reward, but will occasionally fall off due to imperfect policies/nature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SARSA takes the “safe path” along the top row due to taking action selection into account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62"/>
            <a:ext cx="4260300" cy="1762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8804" y="402079"/>
            <a:ext cx="3931714" cy="216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